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64" r:id="rId4"/>
    <p:sldId id="263" r:id="rId5"/>
    <p:sldId id="260" r:id="rId6"/>
    <p:sldId id="257" r:id="rId7"/>
    <p:sldId id="271" r:id="rId8"/>
    <p:sldId id="266" r:id="rId9"/>
    <p:sldId id="267" r:id="rId10"/>
    <p:sldId id="268" r:id="rId11"/>
    <p:sldId id="269" r:id="rId12"/>
    <p:sldId id="270" r:id="rId13"/>
    <p:sldId id="26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E0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1992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63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31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93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35360" y="357560"/>
            <a:ext cx="11521280" cy="6192688"/>
          </a:xfrm>
          <a:prstGeom prst="roundRect">
            <a:avLst>
              <a:gd name="adj" fmla="val 40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souzmoloko.ru/img/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4063" y="470542"/>
            <a:ext cx="1091339" cy="418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/>
          <a:srcRect l="19787" t="28575" r="58613" b="63008"/>
          <a:stretch/>
        </p:blipFill>
        <p:spPr>
          <a:xfrm>
            <a:off x="8910484" y="497363"/>
            <a:ext cx="1732341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34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63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6045"/>
            <a:ext cx="10515600" cy="56096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2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63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41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71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64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78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71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00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FBCD-5B7B-45FB-B597-097992EB198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E0F1-17B4-4434-9E28-994C98488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97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&#1062;&#1077;&#1085;&#1099;\NEW\&#1062;&#1077;&#1085;&#1099;_&#1089;&#1099;&#1088;&#1086;&#1077;_&#1084;&#1086;&#1083;&#1086;&#1082;&#1086;_gks_1999_2015.xlsm!&#1087;&#1088;&#1086;&#1089;&#1090;&#1086;&#1081;%20&#1088;&#1077;&#1081;&#1090;&#1080;&#1085;&#1075;!%5b&#1062;&#1077;&#1085;&#1099;_&#1089;&#1099;&#1088;&#1086;&#1077;_&#1084;&#1086;&#1083;&#1086;&#1082;&#1086;_gks_1999_2015.xlsm%5d&#1087;&#1088;&#1086;&#1089;&#1090;&#1086;&#1081;%20&#1088;&#1077;&#1081;&#1090;&#1080;&#1085;&#1075;%20&#1044;&#1080;&#1072;&#1075;&#1088;&#1072;&#1084;&#1084;&#1072;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file:///D:\NV\&#1062;&#1077;&#1085;&#1099;\NEW\&#1062;&#1077;&#1085;&#1099;_&#1089;&#1099;&#1088;&#1086;&#1077;_&#1084;&#1086;&#1083;&#1086;&#1082;&#1086;_gks_1999_2015.xlsm!&#1087;&#1088;&#1086;&#1089;&#1090;&#1086;&#1081;%20&#1088;&#1077;&#1081;&#1090;&#1080;&#1085;&#1075;%20(2)!%5b&#1062;&#1077;&#1085;&#1099;_&#1089;&#1099;&#1088;&#1086;&#1077;_&#1084;&#1086;&#1083;&#1086;&#1082;&#1086;_gks_1999_2015.xlsm%5d&#1087;&#1088;&#1086;&#1089;&#1090;&#1086;&#1081;%20&#1088;&#1077;&#1081;&#1090;&#1080;&#1085;&#1075;%20(2)%20&#1044;&#1080;&#1072;&#1075;&#1088;&#1072;&#1084;&#1084;&#1072;%2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GDT\GDT-graph.xlsx!&#1051;&#1080;&#1089;&#1090;1!%5bGDT-graph.xlsx%5d&#1051;&#1080;&#1089;&#1090;1%20&#1044;&#1080;&#1072;&#1075;&#1088;&#1072;&#1084;&#1084;&#1072;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file:///D:\NV\GDT\GDT-graph.xlsx!&#1051;&#1080;&#1089;&#1090;2!R2C2:R7C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4%20&#1085;&#1077;&#1076;&#1077;&#1083;&#1103;\2018-01\_&#1055;&#1088;&#1086;&#1080;&#1079;&#1074;&#1086;&#1076;&#1089;&#1090;&#1074;&#1086;_&#1089;&#1099;&#1088;&#1086;&#1075;&#1086;_&#1084;&#1086;&#1083;&#1086;&#1082;&#1072;.xlsx!&#1058;&#1054;&#1074;&#1072;&#1088;&#1085;&#1086;&#1077;%20&#1074;&#1089;&#1077;&#1075;&#1086;!%5b_&#1055;&#1088;&#1086;&#1080;&#1079;&#1074;&#1086;&#1076;&#1089;&#1090;&#1074;&#1086;_&#1089;&#1099;&#1088;&#1086;&#1075;&#1086;_&#1084;&#1086;&#1083;&#1086;&#1082;&#1072;.xlsx%5d&#1058;&#1054;&#1074;&#1072;&#1088;&#1085;&#1086;&#1077;%20&#1074;&#1089;&#1077;&#1075;&#1086;%20&#1044;&#1080;&#1072;&#1075;&#1088;&#1072;&#1084;&#1084;&#1072;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D:\NV\4%20&#1085;&#1077;&#1076;&#1077;&#1083;&#1103;\2018-01\_&#1055;&#1088;&#1086;&#1080;&#1079;&#1074;&#1086;&#1076;&#1089;&#1090;&#1074;&#1086;_&#1089;&#1099;&#1088;&#1086;&#1075;&#1086;_&#1084;&#1086;&#1083;&#1086;&#1082;&#1072;.xlsx!&#1044;&#1072;&#1085;&#1085;&#1099;&#1077;!%5b_&#1055;&#1088;&#1086;&#1080;&#1079;&#1074;&#1086;&#1076;&#1089;&#1090;&#1074;&#1086;_&#1089;&#1099;&#1088;&#1086;&#1075;&#1086;_&#1084;&#1086;&#1083;&#1086;&#1082;&#1072;.xlsx%5d&#1044;&#1072;&#1085;&#1085;&#1099;&#1077;%20&#1044;&#1080;&#1072;&#1075;&#1088;&#1072;&#1084;&#1084;&#1072;%2015" TargetMode="External"/><Relationship Id="rId5" Type="http://schemas.openxmlformats.org/officeDocument/2006/relationships/oleObject" Target="file:///D:\NV\4%20&#1085;&#1077;&#1076;&#1077;&#1083;&#1103;\2018-01\_&#1055;&#1088;&#1086;&#1080;&#1079;&#1074;&#1086;&#1076;&#1089;&#1090;&#1074;&#1086;_&#1089;&#1099;&#1088;&#1086;&#1075;&#1086;_&#1084;&#1086;&#1083;&#1086;&#1082;&#1072;.xlsx!&#1044;&#1072;&#1085;&#1085;&#1099;&#1077;!%5b_&#1055;&#1088;&#1086;&#1080;&#1079;&#1074;&#1086;&#1076;&#1089;&#1090;&#1074;&#1086;_&#1089;&#1099;&#1088;&#1086;&#1075;&#1086;_&#1084;&#1086;&#1083;&#1086;&#1082;&#1072;.xlsx%5d&#1044;&#1072;&#1085;&#1085;&#1099;&#1077;%20&#1044;&#1080;&#1072;&#1075;&#1088;&#1072;&#1084;&#1084;&#1072;%201-1" TargetMode="External"/><Relationship Id="rId4" Type="http://schemas.openxmlformats.org/officeDocument/2006/relationships/oleObject" Target="file:///D:\NV\4%20&#1085;&#1077;&#1076;&#1077;&#1083;&#1103;\2018-01\_&#1055;&#1088;&#1086;&#1080;&#1079;&#1074;&#1086;&#1076;&#1089;&#1090;&#1074;&#1086;_&#1089;&#1099;&#1088;&#1086;&#1075;&#1086;_&#1084;&#1086;&#1083;&#1086;&#1082;&#1072;.xlsx!&#1058;&#1086;&#1074;&#1072;&#1088;&#1085;&#1086;&#1077;%20&#1074;%20&#1057;&#1061;&#1054;!%5b_&#1055;&#1088;&#1086;&#1080;&#1079;&#1074;&#1086;&#1076;&#1089;&#1090;&#1074;&#1086;_&#1089;&#1099;&#1088;&#1086;&#1075;&#1086;_&#1084;&#1086;&#1083;&#1086;&#1082;&#1072;.xlsx%5d&#1058;&#1086;&#1074;&#1072;&#1088;&#1085;&#1086;&#1077;%20&#1074;%20&#1057;&#1061;&#1054;%20&#1044;&#1080;&#1072;&#1075;&#1088;&#1072;&#1084;&#1084;&#1072;%2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ouzmoloko.ru/" TargetMode="External"/><Relationship Id="rId4" Type="http://schemas.openxmlformats.org/officeDocument/2006/relationships/hyperlink" Target="http://www.milknews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G:\NV\4%20&#1085;&#1077;&#1076;&#1077;&#1083;&#1103;\2018-01\&#1058;&#1072;&#1073;&#1083;&#1080;&#1094;&#1099;.xlsx!&#1057;&#1052;!%5b&#1058;&#1072;&#1073;&#1083;&#1080;&#1094;&#1099;.xlsx%5d&#1057;&#1052;%20&#1044;&#1080;&#1072;&#1075;&#1088;&#1072;&#1084;&#1084;&#1072;%201" TargetMode="External"/><Relationship Id="rId3" Type="http://schemas.openxmlformats.org/officeDocument/2006/relationships/oleObject" Target="file:///G:\NV\4%20&#1085;&#1077;&#1076;&#1077;&#1083;&#1103;\2018-01\&#1058;&#1072;&#1073;&#1083;&#1080;&#1094;&#1099;.xlsx!&#1089;&#1099;&#1088;&#1099;!%5b&#1058;&#1072;&#1073;&#1083;&#1080;&#1094;&#1099;.xlsx%5d&#1089;&#1099;&#1088;&#1099;%20&#1044;&#1080;&#1072;&#1075;&#1088;&#1072;&#1084;&#1084;&#1072;%201" TargetMode="Externa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oleObject" Target="file:///G:\NV\4%20&#1085;&#1077;&#1076;&#1077;&#1083;&#1103;\2018-01\&#1058;&#1072;&#1073;&#1083;&#1080;&#1094;&#1099;.xlsx!&#1084;&#1072;&#1088;&#1075;&#1072;&#1088;&#1080;&#1085;!%5b&#1058;&#1072;&#1073;&#1083;&#1080;&#1094;&#1099;.xlsx%5d&#1084;&#1072;&#1088;&#1075;&#1072;&#1088;&#1080;&#1085;%20&#1044;&#1080;&#1072;&#1075;&#1088;&#1072;&#1084;&#1084;&#1072;%201" TargetMode="External"/><Relationship Id="rId4" Type="http://schemas.openxmlformats.org/officeDocument/2006/relationships/oleObject" Target="file:///G:\NV\4%20&#1085;&#1077;&#1076;&#1077;&#1083;&#1103;\2018-01\&#1058;&#1072;&#1073;&#1083;&#1080;&#1094;&#1099;.xlsx!&#1084;&#1072;&#1089;&#1083;&#1086;!%5b&#1058;&#1072;&#1073;&#1083;&#1080;&#1094;&#1099;.xlsx%5d&#1084;&#1072;&#1089;&#1083;&#1086;%20&#1044;&#1080;&#1072;&#1075;&#1088;&#1072;&#1084;&#1084;&#1072;%201" TargetMode="Externa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V\4%20&#1085;&#1077;&#1076;&#1077;&#1083;&#1103;\2018-01\&#1058;&#1072;&#1073;&#1083;&#1080;&#1094;&#1099;.xlsx!&#1087;&#1080;&#1090;&#1100;&#1077;&#1074;&#1086;&#1077;%20&#1084;&#1086;&#1083;&#1086;&#1082;&#1086;!%5b&#1058;&#1072;&#1073;&#1083;&#1080;&#1094;&#1099;.xlsx%5d&#1087;&#1080;&#1090;&#1100;&#1077;&#1074;&#1086;&#1077;%20&#1084;&#1086;&#1083;&#1086;&#1082;&#1086;%20&#1044;&#1080;&#1072;&#1075;&#1088;&#1072;&#1084;&#1084;&#1072;%201" TargetMode="Externa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G:\NV\4%20&#1085;&#1077;&#1076;&#1077;&#1083;&#1103;\2018-01\&#1058;&#1072;&#1073;&#1083;&#1080;&#1094;&#1099;.xlsx!&#1082;&#1080;&#1089;&#1083;&#1086;&#1084;&#1086;&#1083;!%5b&#1058;&#1072;&#1073;&#1083;&#1080;&#1094;&#1099;.xlsx%5d&#1082;&#1080;&#1089;&#1083;&#1086;&#1084;&#1086;&#1083;%20&#1044;&#1080;&#1072;&#1075;&#1088;&#1072;&#1084;&#1084;&#1072;%201" TargetMode="External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oleObject" Target="file:///G:\NV\4%20&#1085;&#1077;&#1076;&#1077;&#1083;&#1103;\2018-01\&#1058;&#1072;&#1073;&#1083;&#1080;&#1094;&#1099;.xlsx!&#1090;&#1074;&#1086;&#1088;&#1086;&#1075;!%5b&#1058;&#1072;&#1073;&#1083;&#1080;&#1094;&#1099;.xlsx%5d&#1090;&#1074;&#1086;&#1088;&#1086;&#1075;%20&#1044;&#1080;&#1072;&#1075;&#1088;&#1072;&#1084;&#1084;&#1072;%2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&#1047;&#1072;&#1087;&#1072;&#1089;&#1099;\&#1047;&#1072;&#1087;&#1072;&#1089;&#1099;%20&#1085;&#1072;%20&#1087;&#1088;&#1077;&#1076;&#1087;&#1088;&#1080;&#1103;&#1090;&#1080;&#1103;&#1093;_&#1087;&#1086;&#1048;&#1090;&#1086;&#1075;&#1072;&#1084;&#1044;&#1077;&#1082;2017.xlsm!&#1087;&#1080;&#1090;&#1084;&#1086;&#1083;&#1086;&#1082;&#1086;!R55C17:R74C2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file:///D:\NV\&#1047;&#1072;&#1087;&#1072;&#1089;&#1099;\&#1047;&#1072;&#1087;&#1072;&#1089;&#1099;%20&#1085;&#1072;%20&#1087;&#1088;&#1077;&#1076;&#1087;&#1088;&#1080;&#1103;&#1090;&#1080;&#1103;&#1093;_&#1087;&#1086;&#1048;&#1090;&#1086;&#1075;&#1072;&#1084;&#1044;&#1077;&#1082;2017.xlsm!&#1082;&#1080;&#1089;&#1083;&#1086;&#1084;&#1086;&#1083;!R55C8:R74C18" TargetMode="External"/><Relationship Id="rId4" Type="http://schemas.openxmlformats.org/officeDocument/2006/relationships/oleObject" Target="file:///D:\NV\&#1047;&#1072;&#1087;&#1072;&#1089;&#1099;\&#1047;&#1072;&#1087;&#1072;&#1089;&#1099;%20&#1085;&#1072;%20&#1087;&#1088;&#1077;&#1076;&#1087;&#1088;&#1080;&#1103;&#1090;&#1080;&#1103;&#1093;_&#1087;&#1086;&#1048;&#1090;&#1086;&#1075;&#1072;&#1084;&#1044;&#1077;&#1082;2017.xlsm!&#1057;&#1052;!R55C17:R75C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&#1047;&#1072;&#1087;&#1072;&#1089;&#1099;\&#1047;&#1072;&#1087;&#1072;&#1089;&#1099;%20&#1085;&#1072;%20&#1087;&#1088;&#1077;&#1076;&#1087;&#1088;&#1080;&#1103;&#1090;&#1080;&#1103;&#1093;_&#1087;&#1086;&#1048;&#1090;&#1086;&#1075;&#1072;&#1084;&#1044;&#1077;&#1082;2017.xlsm!&#1089;&#1099;&#1088;&#1099;!R55C17:R76C2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file:///D:\NV\&#1047;&#1072;&#1087;&#1072;&#1089;&#1099;\&#1047;&#1072;&#1087;&#1072;&#1089;&#1099;%20&#1085;&#1072;%20&#1087;&#1088;&#1077;&#1076;&#1087;&#1088;&#1080;&#1103;&#1090;&#1080;&#1103;&#1093;_&#1087;&#1086;&#1048;&#1090;&#1086;&#1075;&#1072;&#1084;&#1044;&#1077;&#1082;2017.xlsm!&#1084;&#1072;&#1089;&#1083;&#1086;!R56C16:R74C26" TargetMode="External"/><Relationship Id="rId4" Type="http://schemas.openxmlformats.org/officeDocument/2006/relationships/oleObject" Target="file:///D:\NV\&#1047;&#1072;&#1087;&#1072;&#1089;&#1099;\&#1047;&#1072;&#1087;&#1072;&#1089;&#1099;%20&#1085;&#1072;%20&#1087;&#1088;&#1077;&#1076;&#1087;&#1088;&#1080;&#1103;&#1090;&#1080;&#1103;&#1093;_&#1087;&#1086;&#1048;&#1090;&#1086;&#1075;&#1072;&#1084;&#1044;&#1077;&#1082;2017.xlsm!&#1090;&#1074;&#1086;&#1088;&#1086;&#1075;!R55C16:R75C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&#1054;&#1073;&#1079;&#1086;&#1088;%202017\&#1055;&#1086;&#1090;&#1088;&#1077;&#1073;&#1083;&#1077;&#1085;&#1080;&#1077;\&#1042;&#1089;&#1077;%20&#1075;&#1088;&#1072;&#1092;&#1080;&#1082;&#1080;.xlsx!&#1051;&#1080;&#1089;&#1090;2!%5b&#1042;&#1089;&#1077;%20&#1075;&#1088;&#1072;&#1092;&#1080;&#1082;&#1080;.xlsx%5d&#1051;&#1080;&#1089;&#1090;2%20&#1044;&#1080;&#1072;&#1075;&#1088;&#1072;&#1084;&#1084;&#1072;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file:///D:\NV\&#1054;&#1073;&#1079;&#1086;&#1088;%202017\&#1055;&#1086;&#1090;&#1088;&#1077;&#1073;&#1083;&#1077;&#1085;&#1080;&#1077;\&#1042;&#1089;&#1077;%20&#1075;&#1088;&#1072;&#1092;&#1080;&#1082;&#1080;.xlsx!&#1051;&#1080;&#1089;&#1090;2!%5b&#1042;&#1089;&#1077;%20&#1075;&#1088;&#1072;&#1092;&#1080;&#1082;&#1080;.xlsx%5d&#1051;&#1080;&#1089;&#1090;2%20&#1044;&#1080;&#1072;&#1075;&#1088;&#1072;&#1084;&#1084;&#1072;%2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&#1062;&#1077;&#1085;&#1099;\NEW\&#1062;&#1077;&#1085;&#1099;_&#1085;&#1072;_&#1089;&#1099;&#1088;&#1086;&#1077;_&#1084;&#1086;&#1083;&#1086;&#1082;&#1086;_&#1075;&#1088;&#1072;&#1092;&#1080;&#1082;.xlsx!&#1051;&#1080;&#1089;&#1090;1!%5b&#1062;&#1077;&#1085;&#1099;_&#1085;&#1072;_&#1089;&#1099;&#1088;&#1086;&#1077;_&#1084;&#1086;&#1083;&#1086;&#1082;&#1086;_&#1075;&#1088;&#1072;&#1092;&#1080;&#1082;.xlsx%5d&#1051;&#1080;&#1089;&#1090;1%20&#1044;&#1080;&#1072;&#1075;&#1088;&#1072;&#1084;&#1084;&#1072;%20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V\&#1062;&#1077;&#1085;&#1099;\NEW\&#1062;&#1077;&#1085;&#1099;_&#1089;&#1099;&#1088;&#1086;&#1077;_&#1084;&#1086;&#1083;&#1086;&#1082;&#1086;_gks_1999_2015.xlsm!&#1088;&#1077;&#1075;!%5b&#1062;&#1077;&#1085;&#1099;_&#1089;&#1099;&#1088;&#1086;&#1077;_&#1084;&#1086;&#1083;&#1086;&#1082;&#1086;_gks_1999_2015.xlsm%5d&#1088;&#1077;&#1075;%20&#1044;&#1080;&#1072;&#1075;&#1088;&#1072;&#1084;&#1084;&#1072;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file:///D:\NV\&#1062;&#1077;&#1085;&#1099;\NEW\&#1062;&#1077;&#1085;&#1099;_&#1089;&#1099;&#1088;&#1086;&#1077;_&#1084;&#1086;&#1083;&#1086;&#1082;&#1086;_gks_1999_2015.xlsm!&#1088;&#1077;&#1075;!%5b&#1062;&#1077;&#1085;&#1099;_&#1089;&#1099;&#1088;&#1086;&#1077;_&#1084;&#1086;&#1083;&#1086;&#1082;&#1086;_gks_1999_2015.xlsm%5d&#1088;&#1077;&#1075;%20&#1044;&#1080;&#1072;&#1075;&#1088;&#1072;&#1084;&#1084;&#1072;%2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caption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57" y="257629"/>
            <a:ext cx="2463800" cy="86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5575" y="3044762"/>
            <a:ext cx="6857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Ситуация на рынке молока </a:t>
            </a:r>
            <a:r>
              <a:rPr lang="ru-RU" sz="3000" b="1" dirty="0" smtClean="0"/>
              <a:t>России</a:t>
            </a:r>
          </a:p>
          <a:p>
            <a:pPr algn="ctr"/>
            <a:r>
              <a:rPr lang="ru-RU" sz="3000" b="1" dirty="0"/>
              <a:t> </a:t>
            </a:r>
            <a:r>
              <a:rPr lang="en-US" sz="3000" b="1" dirty="0" smtClean="0"/>
              <a:t>IX </a:t>
            </a:r>
            <a:r>
              <a:rPr lang="ru-RU" sz="3000" b="1" dirty="0" smtClean="0"/>
              <a:t>Съезд Союзмолоко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0001" y="6223000"/>
            <a:ext cx="209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ф</a:t>
            </a:r>
            <a:r>
              <a:rPr lang="ru-RU" dirty="0" err="1" smtClean="0"/>
              <a:t>евраля</a:t>
            </a:r>
            <a:r>
              <a:rPr lang="ru-RU" dirty="0" smtClean="0"/>
              <a:t> 2018 г.</a:t>
            </a:r>
            <a:endParaRPr lang="en-US" dirty="0"/>
          </a:p>
        </p:txBody>
      </p:sp>
      <p:pic>
        <p:nvPicPr>
          <p:cNvPr id="10" name="Picture 9" descr="2017-08-17_13-20-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0129" y="0"/>
            <a:ext cx="1429241" cy="11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3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Рейтинги регионов по изменению цены сырого молока в декабре 2017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976045"/>
            <a:ext cx="2725651" cy="191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 дек. 2016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9158" y="962605"/>
            <a:ext cx="2279561" cy="191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 ноя. 2017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7131703"/>
              </p:ext>
            </p:extLst>
          </p:nvPr>
        </p:nvGraphicFramePr>
        <p:xfrm>
          <a:off x="114360" y="1190355"/>
          <a:ext cx="5680383" cy="5567185"/>
        </p:xfrm>
        <a:graphic>
          <a:graphicData uri="http://schemas.openxmlformats.org/presentationml/2006/ole">
            <p:oleObj spid="_x0000_s11282" name="Лист с поддержкой макросов" r:id="rId3" imgW="4800600" imgH="4705248" progId="Excel.SheetMacroEnabled.12">
              <p:link updateAutomatic="1"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8522357"/>
              </p:ext>
            </p:extLst>
          </p:nvPr>
        </p:nvGraphicFramePr>
        <p:xfrm>
          <a:off x="6100763" y="1158875"/>
          <a:ext cx="5756275" cy="5640388"/>
        </p:xfrm>
        <a:graphic>
          <a:graphicData uri="http://schemas.openxmlformats.org/presentationml/2006/ole">
            <p:oleObj spid="_x0000_s11283" name="Лист с поддержкой макросов" r:id="rId4" imgW="4800600" imgH="4705248" progId="Excel.SheetMacroEnabled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477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мировых цен (</a:t>
            </a:r>
            <a:r>
              <a:rPr lang="en-US" dirty="0" smtClean="0"/>
              <a:t>GDT)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6322246"/>
              </p:ext>
            </p:extLst>
          </p:nvPr>
        </p:nvGraphicFramePr>
        <p:xfrm>
          <a:off x="2389188" y="852488"/>
          <a:ext cx="7556500" cy="4573587"/>
        </p:xfrm>
        <a:graphic>
          <a:graphicData uri="http://schemas.openxmlformats.org/presentationml/2006/ole">
            <p:oleObj spid="_x0000_s12305" name="Лист" r:id="rId3" imgW="6057900" imgH="3666921" progId="Excel.Sheet.12">
              <p:link updateAutomatic="1"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9648971"/>
              </p:ext>
            </p:extLst>
          </p:nvPr>
        </p:nvGraphicFramePr>
        <p:xfrm>
          <a:off x="3281362" y="5566510"/>
          <a:ext cx="5629275" cy="1095375"/>
        </p:xfrm>
        <a:graphic>
          <a:graphicData uri="http://schemas.openxmlformats.org/presentationml/2006/ole">
            <p:oleObj spid="_x0000_s12306" name="Лист" r:id="rId4" imgW="5629160" imgH="1095171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8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237" y="0"/>
            <a:ext cx="496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4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94" y="352367"/>
            <a:ext cx="10515600" cy="817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Импорт молока и молокопродуктов в 2017 г. приостановил падение и стабилизировался на уровне предыдущего года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732" y="1169581"/>
            <a:ext cx="8585742" cy="27567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8369" y="3986249"/>
            <a:ext cx="6199047" cy="28247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9560" y="5043283"/>
            <a:ext cx="501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этом доля молока и молочных продуктов, импортируемых из Белоруссии, снижается</a:t>
            </a:r>
            <a:endParaRPr lang="ru-RU" sz="16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8893072" y="5268925"/>
            <a:ext cx="659219" cy="2594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3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8749" y="377369"/>
            <a:ext cx="8403367" cy="732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0" algn="l"/>
              </a:tabLst>
            </a:pP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мпорт молока и молочной продукции в Российскую Федерацию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65050" y="6132284"/>
            <a:ext cx="798286" cy="7982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0312" y="6192873"/>
            <a:ext cx="49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46D467-94D6-47D4-898C-F2DD54A42178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 bwMode="auto">
          <a:xfrm>
            <a:off x="4793281" y="6348707"/>
            <a:ext cx="6689906" cy="290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АЦ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36" y="1168926"/>
            <a:ext cx="10507167" cy="492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89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8749" y="377369"/>
            <a:ext cx="8403367" cy="732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0" algn="l"/>
              </a:tabLst>
            </a:pP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мпорт молока и молочной продукции в Российскую Федерацию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65050" y="6132284"/>
            <a:ext cx="798286" cy="7982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0312" y="6192873"/>
            <a:ext cx="49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46D467-94D6-47D4-898C-F2DD54A42178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 bwMode="auto">
          <a:xfrm>
            <a:off x="4793281" y="6348707"/>
            <a:ext cx="6689906" cy="290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АЦ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606" y="891569"/>
            <a:ext cx="96059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77" y="4095200"/>
            <a:ext cx="46878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820" y="3992800"/>
            <a:ext cx="4956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6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8749" y="377369"/>
            <a:ext cx="8403367" cy="732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0" algn="l"/>
              </a:tabLst>
            </a:pP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мпорт молока и молочной продукции в Российскую Федерацию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65050" y="6132284"/>
            <a:ext cx="798286" cy="7982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0312" y="6192873"/>
            <a:ext cx="49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46D467-94D6-47D4-898C-F2DD54A42178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 bwMode="auto">
          <a:xfrm>
            <a:off x="4793281" y="6348707"/>
            <a:ext cx="6689906" cy="290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АЦ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97" y="1515619"/>
            <a:ext cx="10037763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08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8749" y="377369"/>
            <a:ext cx="8403367" cy="732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0" algn="l"/>
              </a:tabLst>
            </a:pP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 молока и молочной продукции из Российской Федерации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65050" y="6132284"/>
            <a:ext cx="798286" cy="7982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0312" y="6192873"/>
            <a:ext cx="49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46D467-94D6-47D4-898C-F2DD54A42178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 bwMode="auto">
          <a:xfrm>
            <a:off x="4793281" y="6348707"/>
            <a:ext cx="6689906" cy="290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АЦ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70" y="1155926"/>
            <a:ext cx="10788389" cy="49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0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8749" y="377369"/>
            <a:ext cx="8403367" cy="732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0" algn="l"/>
              </a:tabLst>
            </a:pP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 молока и молочной продукции из Российской Федерации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65050" y="6132284"/>
            <a:ext cx="798286" cy="7982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0312" y="6192873"/>
            <a:ext cx="49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46D467-94D6-47D4-898C-F2DD54A42178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 bwMode="auto">
          <a:xfrm>
            <a:off x="4793281" y="6348707"/>
            <a:ext cx="6689906" cy="290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АЦ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5083" y="953188"/>
            <a:ext cx="64484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97" y="4118514"/>
            <a:ext cx="464978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928" y="3938882"/>
            <a:ext cx="50244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00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8749" y="377369"/>
            <a:ext cx="8403367" cy="732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0" algn="l"/>
              </a:tabLst>
            </a:pPr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 молока и молочной продукции из Российской Федерации</a:t>
            </a:r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65050" y="6132284"/>
            <a:ext cx="798286" cy="7982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550312" y="6192873"/>
            <a:ext cx="49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46D467-94D6-47D4-898C-F2DD54A42178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 bwMode="auto">
          <a:xfrm>
            <a:off x="4793281" y="6348707"/>
            <a:ext cx="6689906" cy="2902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АЦ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04" y="1150145"/>
            <a:ext cx="326072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889" y="3489781"/>
            <a:ext cx="1927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8749" y="4009012"/>
            <a:ext cx="2239052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(январь-ноябрь)</a:t>
            </a:r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441" y="3303623"/>
            <a:ext cx="28416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43909" y="1424412"/>
            <a:ext cx="3081813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Экспорт молочной продукции (в пересчете на молоко) в страны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СНГ</a:t>
            </a:r>
          </a:p>
          <a:p>
            <a:pPr algn="ctr">
              <a:lnSpc>
                <a:spcPct val="115000"/>
              </a:lnSpc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(январь-ноябрь)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7101" y="2906746"/>
            <a:ext cx="267811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59384" y="1351653"/>
            <a:ext cx="3401491" cy="150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Экспорт молочной продукции (в пересчете на молоко) в третьи страны (вне СНГ)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(январь-ноябрь)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2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товарного молока устойчиво растет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8810461"/>
              </p:ext>
            </p:extLst>
          </p:nvPr>
        </p:nvGraphicFramePr>
        <p:xfrm>
          <a:off x="5479585" y="2931667"/>
          <a:ext cx="6192758" cy="3710515"/>
        </p:xfrm>
        <a:graphic>
          <a:graphicData uri="http://schemas.openxmlformats.org/presentationml/2006/ole">
            <p:oleObj spid="_x0000_s8243" name="Лист" r:id="rId3" imgW="4562360" imgH="2733573" progId="Excel.Sheet.12">
              <p:link updateAutomatic="1"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1091182"/>
              </p:ext>
            </p:extLst>
          </p:nvPr>
        </p:nvGraphicFramePr>
        <p:xfrm>
          <a:off x="96278" y="962484"/>
          <a:ext cx="4402868" cy="2274396"/>
        </p:xfrm>
        <a:graphic>
          <a:graphicData uri="http://schemas.openxmlformats.org/presentationml/2006/ole">
            <p:oleObj spid="_x0000_s8244" name="Лист" r:id="rId4" imgW="5162780" imgH="2667102" progId="Excel.Sheet.12">
              <p:link updateAutomatic="1"/>
            </p:oleObj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 rot="5400000">
            <a:off x="2324599" y="3714247"/>
            <a:ext cx="5329533" cy="374073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6713503"/>
              </p:ext>
            </p:extLst>
          </p:nvPr>
        </p:nvGraphicFramePr>
        <p:xfrm>
          <a:off x="391937" y="3273456"/>
          <a:ext cx="3953309" cy="1759860"/>
        </p:xfrm>
        <a:graphic>
          <a:graphicData uri="http://schemas.openxmlformats.org/presentationml/2006/ole">
            <p:oleObj spid="_x0000_s8245" name="Лист" r:id="rId5" imgW="5286260" imgH="2352624" progId="Excel.Sheet.12">
              <p:link updateAutomatic="1"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3504396"/>
              </p:ext>
            </p:extLst>
          </p:nvPr>
        </p:nvGraphicFramePr>
        <p:xfrm>
          <a:off x="298408" y="4816463"/>
          <a:ext cx="4200738" cy="2017153"/>
        </p:xfrm>
        <a:graphic>
          <a:graphicData uri="http://schemas.openxmlformats.org/presentationml/2006/ole">
            <p:oleObj spid="_x0000_s8246" name="Лист" r:id="rId6" imgW="5057660" imgH="2428722" progId="Excel.Sheet.12">
              <p:link updateAutomatic="1"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242020" y="1181194"/>
            <a:ext cx="6476914" cy="675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Производство </a:t>
            </a:r>
            <a:r>
              <a:rPr lang="ru-RU" b="1" dirty="0">
                <a:solidFill>
                  <a:schemeClr val="tx2"/>
                </a:solidFill>
              </a:rPr>
              <a:t>товарного </a:t>
            </a:r>
            <a:r>
              <a:rPr lang="ru-RU" b="1" dirty="0" smtClean="0">
                <a:solidFill>
                  <a:schemeClr val="tx2"/>
                </a:solidFill>
              </a:rPr>
              <a:t>молока в 2017 г.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i="1" dirty="0" smtClean="0">
                <a:solidFill>
                  <a:schemeClr val="tx2"/>
                </a:solidFill>
              </a:rPr>
              <a:t>по оценке </a:t>
            </a:r>
            <a:r>
              <a:rPr lang="ru-RU" i="1" dirty="0" err="1" smtClean="0">
                <a:solidFill>
                  <a:schemeClr val="tx2"/>
                </a:solidFill>
              </a:rPr>
              <a:t>Союзмолоко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53956" y="2000265"/>
            <a:ext cx="2103120" cy="72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21.2 млн т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755052" y="1988073"/>
            <a:ext cx="2103120" cy="72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+2.8%</a:t>
            </a:r>
          </a:p>
          <a:p>
            <a:pPr algn="ctr"/>
            <a:r>
              <a:rPr lang="ru-RU" sz="2400" dirty="0" smtClean="0"/>
              <a:t>к 2016 г.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79585" y="3607115"/>
            <a:ext cx="5712672" cy="3065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200" i="1" dirty="0" smtClean="0">
                <a:solidFill>
                  <a:schemeClr val="tx2"/>
                </a:solidFill>
              </a:rPr>
              <a:t>Прирост, % г</a:t>
            </a:r>
            <a:r>
              <a:rPr lang="en-US" sz="1200" i="1" dirty="0" smtClean="0">
                <a:solidFill>
                  <a:schemeClr val="tx2"/>
                </a:solidFill>
              </a:rPr>
              <a:t>/</a:t>
            </a:r>
            <a:r>
              <a:rPr lang="ru-RU" sz="1200" i="1" dirty="0" smtClean="0">
                <a:solidFill>
                  <a:schemeClr val="tx2"/>
                </a:solidFill>
              </a:rPr>
              <a:t>г</a:t>
            </a:r>
            <a:r>
              <a:rPr lang="en-US" sz="1200" i="1" dirty="0" smtClean="0">
                <a:solidFill>
                  <a:schemeClr val="tx2"/>
                </a:solidFill>
              </a:rPr>
              <a:t>:</a:t>
            </a:r>
            <a:endParaRPr lang="ru-RU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1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2636" y="2729773"/>
            <a:ext cx="5449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MilkNews.ru – ежедневный информационно-аналитический портал: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эксклюзивные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оперативные новости,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аналитические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разъяснительные форматы, опросы и мнения ведущих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прогнозирование тенденций развития молочного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рынка, подготовка аналитических отчетов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консалтинговые услуги в области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молочного скотоводства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(разработка, аудит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экспертиза бизнес-планов,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для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инвестирования и т. п.).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373" y="1708547"/>
            <a:ext cx="2200437" cy="8435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/>
          <a:srcRect l="19787" t="28575" r="58613" b="63008"/>
          <a:stretch/>
        </p:blipFill>
        <p:spPr>
          <a:xfrm>
            <a:off x="7500433" y="1769123"/>
            <a:ext cx="2953367" cy="62176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7608678" y="5125922"/>
          <a:ext cx="2709333" cy="32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449480157"/>
                    </a:ext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www.milknews.ru</a:t>
                      </a: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5190948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480047" y="2724704"/>
            <a:ext cx="52921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союз производителей молока (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Союзмолоко)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общественная некоммерческая организация, созданная для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и защиты интересов производителей и переработчиков </a:t>
            </a:r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молока. </a:t>
            </a:r>
          </a:p>
          <a:p>
            <a:endParaRPr lang="ru-RU" sz="1300" dirty="0" smtClean="0">
              <a:solidFill>
                <a:srgbClr val="1E2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solidFill>
                  <a:srgbClr val="1E2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Союзмолоко входит около 200 компаний из России, Белоруссии, Эстонии, Италии, Голландии, которые производят 70% молока и молочной продукции России, а также технику, технологии и готовые решения для ферм, корма, упаковочные материалы и ветеринарные препараты для отрасли.</a:t>
            </a:r>
          </a:p>
          <a:p>
            <a:endParaRPr lang="ru-RU" sz="1400" dirty="0">
              <a:solidFill>
                <a:srgbClr val="1E2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/>
          </p:nvPr>
        </p:nvGraphicFramePr>
        <p:xfrm>
          <a:off x="1837898" y="5116321"/>
          <a:ext cx="2709333" cy="32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449480157"/>
                    </a:ext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www.souzmoloko.ru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5190948"/>
                  </a:ext>
                </a:extLst>
              </a:tr>
            </a:tbl>
          </a:graphicData>
        </a:graphic>
      </p:graphicFrame>
      <p:sp>
        <p:nvSpPr>
          <p:cNvPr id="39" name="Заголовок 1"/>
          <p:cNvSpPr txBox="1">
            <a:spLocks/>
          </p:cNvSpPr>
          <p:nvPr/>
        </p:nvSpPr>
        <p:spPr>
          <a:xfrm>
            <a:off x="395518" y="717557"/>
            <a:ext cx="11396612" cy="788403"/>
          </a:xfrm>
          <a:prstGeom prst="rect">
            <a:avLst/>
          </a:prstGeom>
        </p:spPr>
        <p:txBody>
          <a:bodyPr vert="horz" lIns="90000" tIns="0" rIns="0" bIns="0" rtlCol="0" anchor="ctr">
            <a:noAutofit/>
          </a:bodyPr>
          <a:lstStyle/>
          <a:p>
            <a:pPr lvl="0" algn="ctr">
              <a:spcBef>
                <a:spcPct val="0"/>
              </a:spcBef>
              <a:tabLst>
                <a:tab pos="0" algn="l"/>
              </a:tabLst>
            </a:pPr>
            <a:r>
              <a:rPr lang="ru-RU" sz="2800" b="1" dirty="0" smtClean="0">
                <a:solidFill>
                  <a:srgbClr val="24A6D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rgbClr val="24A6D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837898" y="5529501"/>
          <a:ext cx="2709333" cy="32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449480157"/>
                    </a:ext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info@souzmoloko.ru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5190948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837898" y="5936763"/>
          <a:ext cx="2709333" cy="32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273126589"/>
                    </a:ext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+ 7 (495) 650-45-26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5190948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7608677" y="5533184"/>
          <a:ext cx="2709333" cy="32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449480157"/>
                    </a:ext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info@milknews.ru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5190948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7608676" y="5940446"/>
          <a:ext cx="2709333" cy="32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273126589"/>
                    </a:ext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(962) 979-82-54 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5190948"/>
                  </a:ext>
                </a:extLst>
              </a:tr>
            </a:tbl>
          </a:graphicData>
        </a:graphic>
      </p:graphicFrame>
      <p:sp>
        <p:nvSpPr>
          <p:cNvPr id="21" name="Овал 20"/>
          <p:cNvSpPr/>
          <p:nvPr/>
        </p:nvSpPr>
        <p:spPr>
          <a:xfrm>
            <a:off x="11465050" y="6132284"/>
            <a:ext cx="798286" cy="7982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1550312" y="6192873"/>
            <a:ext cx="49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FD368DF-F872-44F6-A107-051607384F6E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207500"/>
              </p:ext>
            </p:extLst>
          </p:nvPr>
        </p:nvGraphicFramePr>
        <p:xfrm>
          <a:off x="0" y="928706"/>
          <a:ext cx="5805488" cy="2805112"/>
        </p:xfrm>
        <a:graphic>
          <a:graphicData uri="http://schemas.openxmlformats.org/presentationml/2006/ole">
            <p:oleObj spid="_x0000_s7243" name="Лист" r:id="rId3" imgW="5805659" imgH="2804945" progId="Excel.Sheet.12">
              <p:link updateAutomatic="1"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0212722"/>
              </p:ext>
            </p:extLst>
          </p:nvPr>
        </p:nvGraphicFramePr>
        <p:xfrm>
          <a:off x="6159796" y="1034695"/>
          <a:ext cx="5543550" cy="2805113"/>
        </p:xfrm>
        <a:graphic>
          <a:graphicData uri="http://schemas.openxmlformats.org/presentationml/2006/ole">
            <p:oleObj spid="_x0000_s7244" name="Лист" r:id="rId4" imgW="5543658" imgH="2804945" progId="Excel.Sheet.12">
              <p:link updateAutomatic="1"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6589715"/>
              </p:ext>
            </p:extLst>
          </p:nvPr>
        </p:nvGraphicFramePr>
        <p:xfrm>
          <a:off x="70662" y="3945796"/>
          <a:ext cx="5543550" cy="2805113"/>
        </p:xfrm>
        <a:graphic>
          <a:graphicData uri="http://schemas.openxmlformats.org/presentationml/2006/ole">
            <p:oleObj spid="_x0000_s7245" name="Лист" r:id="rId5" imgW="5543658" imgH="2804945" progId="Excel.Sheet.12">
              <p:link updateAutomatic="1"/>
            </p:oleObj>
          </a:graphicData>
        </a:graphic>
      </p:graphicFrame>
      <p:pic>
        <p:nvPicPr>
          <p:cNvPr id="9" name="Рисунок 8" descr="http://us.123rf.com/450wm/redkoala/redkoala1411/redkoala141100073/34027562-%D0%A3%D1%81%D1%82%D0%B0%D0%BD%D0%BE%D0%B2%D0%B8%D1%82%D1%8C-%D1%81%D0%BB%D0%B8%D0%B2%D0%BE%D1%87%D0%BD%D0%BE%D0%B3%D0%BE-%D0%BC%D0%B0%D1%81%D0%BB%D0%B0-%D0%B8%D0%BB%D0%B8-%D0%BC%D0%B0%D1%80%D0%B3%D0%B0%D1%80%D0%B8%D0%BD%D0%B0-%D0%B2%D0%B5%D0%BA%D1%82%D0%BE%D1%80%D0%BD%D1%8B%D0%B5-%D0%B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61" t="8387" r="35189" b="73694"/>
          <a:stretch/>
        </p:blipFill>
        <p:spPr bwMode="auto">
          <a:xfrm>
            <a:off x="9860279" y="2331262"/>
            <a:ext cx="535173" cy="3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us.123rf.com/450wm/redkoala/redkoala1401/redkoala140100025/25127747-%D0%9C%D0%BE%D0%BB%D0%BE%D1%87%D0%BD%D1%8B%D0%B5-%D0%BF%D1%80%D0%BE%D0%B4%D1%83%D0%BA%D1%82%D1%8B---%D0%BC%D0%BE%D0%BB%D0%BE%D0%BA%D0%BE,-%D1%83%D1%81%D1%82%D0%B0%D0%BD%D0%BE%D0%B2%D0%B8%D1%82%D1%8C-%D1%81%D1%8B%D1%80-%D0%B2%D0%B5%D0%BA%D1%82%D0%BE%D1%80%D0%BD%D1%8B%D0%B5-%D0%B8%D0.jpg?ver=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66" t="12248" r="38266" b="71093"/>
          <a:stretch/>
        </p:blipFill>
        <p:spPr bwMode="auto">
          <a:xfrm>
            <a:off x="3956189" y="2262306"/>
            <a:ext cx="477417" cy="3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1260809"/>
              </p:ext>
            </p:extLst>
          </p:nvPr>
        </p:nvGraphicFramePr>
        <p:xfrm>
          <a:off x="6309945" y="3894758"/>
          <a:ext cx="5458171" cy="2759809"/>
        </p:xfrm>
        <a:graphic>
          <a:graphicData uri="http://schemas.openxmlformats.org/presentationml/2006/ole">
            <p:oleObj spid="_x0000_s7246" name="Лист" r:id="rId8" imgW="5548170" imgH="2804945" progId="Excel.Sheet.12">
              <p:link updateAutomatic="1"/>
            </p:oleObj>
          </a:graphicData>
        </a:graphic>
      </p:graphicFrame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7575" y="5078234"/>
            <a:ext cx="317877" cy="4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6268"/>
            <a:ext cx="10515600" cy="487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Производство </a:t>
            </a:r>
            <a:r>
              <a:rPr lang="ru-RU" dirty="0" err="1" smtClean="0"/>
              <a:t>молокоемких</a:t>
            </a:r>
            <a:r>
              <a:rPr lang="ru-RU" dirty="0" smtClean="0"/>
              <a:t> продуктов-  сыра, масла, маргарина, СМ - растет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0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41" y="105691"/>
            <a:ext cx="10515600" cy="706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Производство питьевого молока, кисломолочной продукции, творога – снижается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3445907"/>
              </p:ext>
            </p:extLst>
          </p:nvPr>
        </p:nvGraphicFramePr>
        <p:xfrm>
          <a:off x="268487" y="949077"/>
          <a:ext cx="5543550" cy="2800350"/>
        </p:xfrm>
        <a:graphic>
          <a:graphicData uri="http://schemas.openxmlformats.org/presentationml/2006/ole">
            <p:oleObj spid="_x0000_s6205" name="Лист" r:id="rId3" imgW="5543658" imgH="2800427" progId="Excel.Sheet.12">
              <p:link updateAutomatic="1"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7071301"/>
              </p:ext>
            </p:extLst>
          </p:nvPr>
        </p:nvGraphicFramePr>
        <p:xfrm>
          <a:off x="3030767" y="3842580"/>
          <a:ext cx="5543550" cy="2800350"/>
        </p:xfrm>
        <a:graphic>
          <a:graphicData uri="http://schemas.openxmlformats.org/presentationml/2006/ole">
            <p:oleObj spid="_x0000_s6206" name="Лист" r:id="rId4" imgW="5543658" imgH="2800427" progId="Excel.Sheet.12">
              <p:link updateAutomatic="1"/>
            </p:oleObj>
          </a:graphicData>
        </a:graphic>
      </p:graphicFrame>
      <p:pic>
        <p:nvPicPr>
          <p:cNvPr id="9" name="Picture 8" descr="Картинки по запросу milk icon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661" y="2441103"/>
            <a:ext cx="394018" cy="4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8374458"/>
              </p:ext>
            </p:extLst>
          </p:nvPr>
        </p:nvGraphicFramePr>
        <p:xfrm>
          <a:off x="6083241" y="1113642"/>
          <a:ext cx="5543550" cy="2805113"/>
        </p:xfrm>
        <a:graphic>
          <a:graphicData uri="http://schemas.openxmlformats.org/presentationml/2006/ole">
            <p:oleObj spid="_x0000_s6207" name="Лист" r:id="rId6" imgW="5543658" imgH="2804945" progId="Excel.Sheet.12">
              <p:link updateAutomatic="1"/>
            </p:oleObj>
          </a:graphicData>
        </a:graphic>
      </p:graphicFrame>
      <p:pic>
        <p:nvPicPr>
          <p:cNvPr id="11" name="Рисунок 10" descr="Картинки по запросу кувшин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3270" y="2441103"/>
            <a:ext cx="554634" cy="5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9144871"/>
              </p:ext>
            </p:extLst>
          </p:nvPr>
        </p:nvGraphicFramePr>
        <p:xfrm>
          <a:off x="5818166" y="833512"/>
          <a:ext cx="6204118" cy="2709788"/>
        </p:xfrm>
        <a:graphic>
          <a:graphicData uri="http://schemas.openxmlformats.org/presentationml/2006/ole">
            <p:oleObj spid="_x0000_s3137" name="Лист с поддержкой макросов" r:id="rId3" imgW="8486660" imgH="3247923" progId="Excel.SheetMacroEnabled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8097" y="1513154"/>
            <a:ext cx="219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Питьевое молоко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19,9%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5088750" y="1684805"/>
            <a:ext cx="1226128" cy="42209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15505" y="3472464"/>
            <a:ext cx="398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Сухое молоко и сливки</a:t>
            </a:r>
            <a:r>
              <a:rPr lang="en-US" b="1" dirty="0" smtClean="0"/>
              <a:t> (</a:t>
            </a:r>
            <a:r>
              <a:rPr lang="ru-RU" b="1" i="1" dirty="0" smtClean="0"/>
              <a:t>оценка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~ </a:t>
            </a:r>
            <a:r>
              <a:rPr lang="ru-RU" b="1" dirty="0" smtClean="0">
                <a:solidFill>
                  <a:srgbClr val="00B050"/>
                </a:solidFill>
              </a:rPr>
              <a:t>в 2 р.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64565351"/>
              </p:ext>
            </p:extLst>
          </p:nvPr>
        </p:nvGraphicFramePr>
        <p:xfrm>
          <a:off x="132" y="2441863"/>
          <a:ext cx="5721434" cy="2632322"/>
        </p:xfrm>
        <a:graphic>
          <a:graphicData uri="http://schemas.openxmlformats.org/presentationml/2006/ole">
            <p:oleObj spid="_x0000_s3138" name="Лист с поддержкой макросов" r:id="rId4" imgW="8486660" imgH="3409746" progId="Excel.SheetMacroEnabled.12">
              <p:link updateAutomatic="1"/>
            </p:oleObj>
          </a:graphicData>
        </a:graphic>
      </p:graphicFrame>
      <p:sp>
        <p:nvSpPr>
          <p:cNvPr id="9" name="Равнобедренный треугольник 8"/>
          <p:cNvSpPr/>
          <p:nvPr/>
        </p:nvSpPr>
        <p:spPr>
          <a:xfrm rot="16200000">
            <a:off x="5093478" y="3631333"/>
            <a:ext cx="1226128" cy="42209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2922693"/>
              </p:ext>
            </p:extLst>
          </p:nvPr>
        </p:nvGraphicFramePr>
        <p:xfrm>
          <a:off x="6031096" y="4353791"/>
          <a:ext cx="5991188" cy="2576945"/>
        </p:xfrm>
        <a:graphic>
          <a:graphicData uri="http://schemas.openxmlformats.org/presentationml/2006/ole">
            <p:oleObj spid="_x0000_s3139" name="Лист с поддержкой макросов" r:id="rId5" imgW="8477480" imgH="3247923" progId="Excel.SheetMacroEnabled.12">
              <p:link updateAutomatic="1"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03690" y="5349983"/>
            <a:ext cx="398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Кисломолочная продукция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11</a:t>
            </a:r>
            <a:r>
              <a:rPr lang="en-US" b="1" dirty="0" smtClean="0">
                <a:solidFill>
                  <a:srgbClr val="C00000"/>
                </a:solidFill>
              </a:rPr>
              <a:t>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5132282" y="5462104"/>
            <a:ext cx="1226128" cy="42209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3400" y="5349983"/>
            <a:ext cx="16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Растут запасы большинства видов молочной продукции (1)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97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72355" cy="487630"/>
          </a:xfrm>
        </p:spPr>
        <p:txBody>
          <a:bodyPr>
            <a:normAutofit/>
          </a:bodyPr>
          <a:lstStyle/>
          <a:p>
            <a:r>
              <a:rPr lang="ru-RU" dirty="0" smtClean="0"/>
              <a:t>Растут запасы большинства видов молочной продукции (2)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352927"/>
              </p:ext>
            </p:extLst>
          </p:nvPr>
        </p:nvGraphicFramePr>
        <p:xfrm>
          <a:off x="5646019" y="831689"/>
          <a:ext cx="6428218" cy="2705479"/>
        </p:xfrm>
        <a:graphic>
          <a:graphicData uri="http://schemas.openxmlformats.org/presentationml/2006/ole">
            <p:oleObj spid="_x0000_s1111" name="Лист с поддержкой макросов" r:id="rId3" imgW="8486660" imgH="3572028" progId="Excel.SheetMacroEnabled.12">
              <p:link updateAutomatic="1"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8361640"/>
              </p:ext>
            </p:extLst>
          </p:nvPr>
        </p:nvGraphicFramePr>
        <p:xfrm>
          <a:off x="5899327" y="4324618"/>
          <a:ext cx="6184023" cy="2532350"/>
        </p:xfrm>
        <a:graphic>
          <a:graphicData uri="http://schemas.openxmlformats.org/presentationml/2006/ole">
            <p:oleObj spid="_x0000_s1112" name="Лист с поддержкой макросов" r:id="rId4" imgW="8486660" imgH="3409746" progId="Excel.SheetMacroEnabled.12">
              <p:link updateAutomatic="1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0572" y="1599653"/>
            <a:ext cx="30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Сыр и сырные продукты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35,3%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7014" y="5365889"/>
            <a:ext cx="3734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Творог и творожные продукты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58,4%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5093478" y="1617755"/>
            <a:ext cx="1226128" cy="42209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5203838" y="5448037"/>
            <a:ext cx="1226128" cy="42209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6200000">
            <a:off x="5014012" y="3734864"/>
            <a:ext cx="1226128" cy="422090"/>
          </a:xfrm>
          <a:prstGeom prst="triangle">
            <a:avLst/>
          </a:prstGeom>
          <a:solidFill>
            <a:srgbClr val="FFE0C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8153827"/>
              </p:ext>
            </p:extLst>
          </p:nvPr>
        </p:nvGraphicFramePr>
        <p:xfrm>
          <a:off x="-57092" y="2487449"/>
          <a:ext cx="5547861" cy="2727451"/>
        </p:xfrm>
        <a:graphic>
          <a:graphicData uri="http://schemas.openxmlformats.org/presentationml/2006/ole">
            <p:oleObj spid="_x0000_s1113" name="Лист с поддержкой макросов" r:id="rId5" imgW="8229600" imgH="3086100" progId="Excel.SheetMacroEnabled.12">
              <p:link updateAutomatic="1"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31096" y="3584864"/>
            <a:ext cx="398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Масло сливочное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+ </a:t>
            </a:r>
            <a:r>
              <a:rPr lang="ru-RU" b="1" dirty="0" smtClean="0">
                <a:solidFill>
                  <a:srgbClr val="00B050"/>
                </a:solidFill>
              </a:rPr>
              <a:t>82.9</a:t>
            </a:r>
            <a:r>
              <a:rPr lang="en-US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1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71830" cy="487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Потребление – признаки стабилизации, возможности для роста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2636022"/>
              </p:ext>
            </p:extLst>
          </p:nvPr>
        </p:nvGraphicFramePr>
        <p:xfrm>
          <a:off x="5466284" y="976045"/>
          <a:ext cx="6656753" cy="3903756"/>
        </p:xfrm>
        <a:graphic>
          <a:graphicData uri="http://schemas.openxmlformats.org/presentationml/2006/ole">
            <p:oleObj spid="_x0000_s13329" name="Лист" r:id="rId3" imgW="5181600" imgH="3038424" progId="Excel.Sheet.12">
              <p:link updateAutomatic="1"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0233133"/>
              </p:ext>
            </p:extLst>
          </p:nvPr>
        </p:nvGraphicFramePr>
        <p:xfrm>
          <a:off x="1" y="976045"/>
          <a:ext cx="5268036" cy="2444965"/>
        </p:xfrm>
        <a:graphic>
          <a:graphicData uri="http://schemas.openxmlformats.org/presentationml/2006/ole">
            <p:oleObj spid="_x0000_s13330" name="Лист" r:id="rId4" imgW="3857740" imgH="1790598" progId="Excel.Sheet.12">
              <p:link updateAutomatic="1"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605" y="3421010"/>
            <a:ext cx="4954523" cy="11410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Росту потребления молока и молочной продукции препятствует продолжение падения реальных располагаемых доходов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605" y="4784264"/>
            <a:ext cx="11771386" cy="19247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Но даже в подобных условиях потребительские расходы начинают расти</a:t>
            </a:r>
          </a:p>
          <a:p>
            <a:pPr algn="just"/>
            <a:r>
              <a:rPr lang="ru-RU" dirty="0" smtClean="0"/>
              <a:t>Восстановление более выражено в секторе непродовольственных товаров (+1.9% по итогам 2017 г.)</a:t>
            </a:r>
          </a:p>
          <a:p>
            <a:pPr algn="just"/>
            <a:r>
              <a:rPr lang="ru-RU" dirty="0" smtClean="0"/>
              <a:t>Потребление пищевых продуктов выросло символически – на 0.5%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 оценкам </a:t>
            </a:r>
            <a:r>
              <a:rPr lang="ru-RU" dirty="0" err="1" smtClean="0"/>
              <a:t>Союзмолоко</a:t>
            </a:r>
            <a:r>
              <a:rPr lang="ru-RU" dirty="0" smtClean="0"/>
              <a:t>, потребление молока и молочных продуктов может снизиться в 2017 г. на 2% из-за сокращения потребления сыров и слабой динамики остальных видов 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10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824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Цены на сырое молоко (в СХО) в РФ в среднем были выше уровня 2016 г. и завершили год несущественным ростом в декабре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8532778"/>
              </p:ext>
            </p:extLst>
          </p:nvPr>
        </p:nvGraphicFramePr>
        <p:xfrm>
          <a:off x="132270" y="1189196"/>
          <a:ext cx="7134161" cy="4589877"/>
        </p:xfrm>
        <a:graphic>
          <a:graphicData uri="http://schemas.openxmlformats.org/presentationml/2006/ole">
            <p:oleObj spid="_x0000_s9234" name="Лист" r:id="rId3" imgW="9077440" imgH="5838927" progId="Excel.Sheet.12">
              <p:link updateAutomatic="1"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93152" y="2981452"/>
            <a:ext cx="1133856" cy="834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+0.9%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93152" y="4029965"/>
            <a:ext cx="1133856" cy="810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+4.6%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93152" y="2122393"/>
            <a:ext cx="3023616" cy="736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Декабрь 2017 г.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12352" y="3030221"/>
            <a:ext cx="3023616" cy="736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ноябрю 2017 г.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67216" y="4109213"/>
            <a:ext cx="3023616" cy="736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декабрю 2016 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716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88040" cy="487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в отдельных крупнейших по производству товарного молока </a:t>
            </a:r>
            <a:r>
              <a:rPr lang="ru-RU" dirty="0"/>
              <a:t>регионах </a:t>
            </a:r>
            <a:r>
              <a:rPr lang="ru-RU" dirty="0" smtClean="0"/>
              <a:t>наблюдалось заметное снижение цен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907878"/>
            <a:ext cx="10515600" cy="40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Топ-15 регионов по производству товарного молока в СХО в 2016 г. (57.3% объема)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2214259"/>
              </p:ext>
            </p:extLst>
          </p:nvPr>
        </p:nvGraphicFramePr>
        <p:xfrm>
          <a:off x="398883" y="1500415"/>
          <a:ext cx="5229225" cy="5276850"/>
        </p:xfrm>
        <a:graphic>
          <a:graphicData uri="http://schemas.openxmlformats.org/presentationml/2006/ole">
            <p:oleObj spid="_x0000_s10260" name="Лист с поддержкой макросов" r:id="rId3" imgW="5229340" imgH="5276901" progId="Excel.SheetMacroEnabled.12">
              <p:link updateAutomatic="1"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98824" y="1373254"/>
            <a:ext cx="2725651" cy="191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дек. 2017 к дек. 2016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8324" y="1308886"/>
            <a:ext cx="2114931" cy="32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Доля в производстве</a:t>
            </a:r>
            <a:endParaRPr lang="ru-RU" sz="12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8400385"/>
              </p:ext>
            </p:extLst>
          </p:nvPr>
        </p:nvGraphicFramePr>
        <p:xfrm>
          <a:off x="6424976" y="1496495"/>
          <a:ext cx="5126038" cy="5180012"/>
        </p:xfrm>
        <a:graphic>
          <a:graphicData uri="http://schemas.openxmlformats.org/presentationml/2006/ole">
            <p:oleObj spid="_x0000_s10261" name="Лист с поддержкой макросов" r:id="rId4" imgW="5219700" imgH="5276901" progId="Excel.SheetMacroEnabled.12">
              <p:link updateAutomatic="1"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48214" y="1387313"/>
            <a:ext cx="2279561" cy="191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дек. 2017 к ноя. 2017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96334" y="1308886"/>
            <a:ext cx="2114931" cy="326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Доля в производстве</a:t>
            </a:r>
            <a:endParaRPr lang="ru-RU" sz="1200" dirty="0"/>
          </a:p>
        </p:txBody>
      </p:sp>
      <p:sp>
        <p:nvSpPr>
          <p:cNvPr id="13" name="TextBox 1"/>
          <p:cNvSpPr txBox="1"/>
          <p:nvPr/>
        </p:nvSpPr>
        <p:spPr>
          <a:xfrm>
            <a:off x="6073255" y="6676507"/>
            <a:ext cx="5652875" cy="123289"/>
          </a:xfrm>
          <a:prstGeom prst="rect">
            <a:avLst/>
          </a:prstGeom>
        </p:spPr>
        <p:txBody>
          <a:bodyPr wrap="square" lIns="0" tIns="0" rIns="0" bIns="0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АЦ </a:t>
            </a:r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MilkNews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ФСГС и 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Союзмолоко</a:t>
            </a:r>
            <a:endParaRPr lang="ru-RU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3766" y="1635715"/>
            <a:ext cx="4295431" cy="190567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2975" y="2346007"/>
            <a:ext cx="870412" cy="3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23.7%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8052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635</Words>
  <Application>Microsoft Office PowerPoint</Application>
  <PresentationFormat>Произвольный</PresentationFormat>
  <Paragraphs>96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26</vt:i4>
      </vt:variant>
      <vt:variant>
        <vt:lpstr>Заголовки слайдов</vt:lpstr>
      </vt:variant>
      <vt:variant>
        <vt:i4>20</vt:i4>
      </vt:variant>
    </vt:vector>
  </HeadingPairs>
  <TitlesOfParts>
    <vt:vector size="47" baseType="lpstr">
      <vt:lpstr>Тема Office</vt:lpstr>
      <vt:lpstr>D:\NV\4 неделя\2018-01\_Производство_сырого_молока.xlsx!ТОварное всего![_Производство_сырого_молока.xlsx]ТОварное всего Диаграмма 1</vt:lpstr>
      <vt:lpstr>D:\NV\4 неделя\2018-01\_Производство_сырого_молока.xlsx!Товарное в СХО![_Производство_сырого_молока.xlsx]Товарное в СХО Диаграмма 1</vt:lpstr>
      <vt:lpstr>D:\NV\4 неделя\2018-01\_Производство_сырого_молока.xlsx!Данные![_Производство_сырого_молока.xlsx]Данные Диаграмма 1-1</vt:lpstr>
      <vt:lpstr>D:\NV\4 неделя\2018-01\_Производство_сырого_молока.xlsx!Данные![_Производство_сырого_молока.xlsx]Данные Диаграмма 15</vt:lpstr>
      <vt:lpstr>G:\NV\4 неделя\2018-01\Таблицы.xlsx!сыры![Таблицы.xlsx]сыры Диаграмма 1</vt:lpstr>
      <vt:lpstr>G:\NV\4 неделя\2018-01\Таблицы.xlsx!масло![Таблицы.xlsx]масло Диаграмма 1</vt:lpstr>
      <vt:lpstr>G:\NV\4 неделя\2018-01\Таблицы.xlsx!маргарин![Таблицы.xlsx]маргарин Диаграмма 1</vt:lpstr>
      <vt:lpstr>G:\NV\4 неделя\2018-01\Таблицы.xlsx!СМ![Таблицы.xlsx]СМ Диаграмма 1</vt:lpstr>
      <vt:lpstr>G:\NV\4 неделя\2018-01\Таблицы.xlsx!питьевое молоко![Таблицы.xlsx]питьевое молоко Диаграмма 1</vt:lpstr>
      <vt:lpstr>G:\NV\4 неделя\2018-01\Таблицы.xlsx!творог![Таблицы.xlsx]творог Диаграмма 1</vt:lpstr>
      <vt:lpstr>G:\NV\4 неделя\2018-01\Таблицы.xlsx!кисломол![Таблицы.xlsx]кисломол Диаграмма 1</vt:lpstr>
      <vt:lpstr>D:\NV\Запасы\Запасы на предприятиях_поИтогамДек2017.xlsm!питмолоко!R55C17:R74C27</vt:lpstr>
      <vt:lpstr>D:\NV\Запасы\Запасы на предприятиях_поИтогамДек2017.xlsm!СМ!R55C17:R75C27</vt:lpstr>
      <vt:lpstr>D:\NV\Запасы\Запасы на предприятиях_поИтогамДек2017.xlsm!кисломол!R55C8:R74C18</vt:lpstr>
      <vt:lpstr>D:\NV\Запасы\Запасы на предприятиях_поИтогамДек2017.xlsm!сыры!R55C17:R76C27</vt:lpstr>
      <vt:lpstr>D:\NV\Запасы\Запасы на предприятиях_поИтогамДек2017.xlsm!творог!R55C16:R75C26</vt:lpstr>
      <vt:lpstr>D:\NV\Запасы\Запасы на предприятиях_поИтогамДек2017.xlsm!масло!R56C16:R74C26</vt:lpstr>
      <vt:lpstr>D:\NV\Обзор 2017\Потребление\Все графики.xlsx!Лист2![Все графики.xlsx]Лист2 Диаграмма 1</vt:lpstr>
      <vt:lpstr>D:\NV\Обзор 2017\Потребление\Все графики.xlsx!Лист2![Все графики.xlsx]Лист2 Диаграмма 3</vt:lpstr>
      <vt:lpstr>D:\NV\Цены\NEW\Цены_на_сырое_молоко_график.xlsx!Лист1![Цены_на_сырое_молоко_график.xlsx]Лист1 Диаграмма 3</vt:lpstr>
      <vt:lpstr>D:\NV\Цены\NEW\Цены_сырое_молоко_gks_1999_2015.xlsm!рег![Цены_сырое_молоко_gks_1999_2015.xlsm]рег Диаграмма 1</vt:lpstr>
      <vt:lpstr>D:\NV\Цены\NEW\Цены_сырое_молоко_gks_1999_2015.xlsm!рег![Цены_сырое_молоко_gks_1999_2015.xlsm]рег Диаграмма 2</vt:lpstr>
      <vt:lpstr>D:\NV\Цены\NEW\Цены_сырое_молоко_gks_1999_2015.xlsm!простой рейтинг![Цены_сырое_молоко_gks_1999_2015.xlsm]простой рейтинг Диаграмма 1</vt:lpstr>
      <vt:lpstr>D:\NV\Цены\NEW\Цены_сырое_молоко_gks_1999_2015.xlsm!простой рейтинг (2)![Цены_сырое_молоко_gks_1999_2015.xlsm]простой рейтинг (2) Диаграмма 1</vt:lpstr>
      <vt:lpstr>D:\NV\GDT\GDT-graph.xlsx!Лист1![GDT-graph.xlsx]Лист1 Диаграмма 2</vt:lpstr>
      <vt:lpstr>D:\NV\GDT\GDT-graph.xlsx!Лист2!R2C2:R7C6</vt:lpstr>
      <vt:lpstr>Слайд 1</vt:lpstr>
      <vt:lpstr>Производство товарного молока устойчиво растет</vt:lpstr>
      <vt:lpstr>Производство молокоемких продуктов-  сыра, масла, маргарина, СМ - растет</vt:lpstr>
      <vt:lpstr>Производство питьевого молока, кисломолочной продукции, творога – снижается </vt:lpstr>
      <vt:lpstr>Растут запасы большинства видов молочной продукции (1)</vt:lpstr>
      <vt:lpstr>Растут запасы большинства видов молочной продукции (2)</vt:lpstr>
      <vt:lpstr>Потребление – признаки стабилизации, возможности для роста</vt:lpstr>
      <vt:lpstr>Цены на сырое молоко (в СХО) в РФ в среднем были выше уровня 2016 г. и завершили год несущественным ростом в декабре</vt:lpstr>
      <vt:lpstr>Но в отдельных крупнейших по производству товарного молока регионах наблюдалось заметное снижение цен</vt:lpstr>
      <vt:lpstr>Рейтинги регионов по изменению цены сырого молока в декабре 2017 г.</vt:lpstr>
      <vt:lpstr>Динамика мировых цен (GDT)</vt:lpstr>
      <vt:lpstr>Слайд 12</vt:lpstr>
      <vt:lpstr>Импорт молока и молокопродуктов в 2017 г. приостановил падение и стабилизировался на уровне предыдущего года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59</cp:revision>
  <cp:lastPrinted>2018-02-05T10:51:30Z</cp:lastPrinted>
  <dcterms:created xsi:type="dcterms:W3CDTF">2018-01-27T21:48:55Z</dcterms:created>
  <dcterms:modified xsi:type="dcterms:W3CDTF">2018-02-08T13:25:21Z</dcterms:modified>
</cp:coreProperties>
</file>